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0" r:id="rId1"/>
  </p:sldMasterIdLst>
  <p:sldIdLst>
    <p:sldId id="256" r:id="rId2"/>
    <p:sldId id="259" r:id="rId3"/>
    <p:sldId id="261" r:id="rId4"/>
    <p:sldId id="262" r:id="rId5"/>
    <p:sldId id="263" r:id="rId6"/>
    <p:sldId id="264" r:id="rId7"/>
    <p:sldId id="260" r:id="rId8"/>
    <p:sldId id="258" r:id="rId9"/>
    <p:sldId id="266" r:id="rId10"/>
    <p:sldId id="268" r:id="rId11"/>
    <p:sldId id="267" r:id="rId12"/>
    <p:sldId id="269" r:id="rId13"/>
    <p:sldId id="270" r:id="rId14"/>
    <p:sldId id="272" r:id="rId15"/>
    <p:sldId id="257" r:id="rId16"/>
    <p:sldId id="274" r:id="rId17"/>
    <p:sldId id="275" r:id="rId18"/>
    <p:sldId id="276"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659"/>
  </p:normalViewPr>
  <p:slideViewPr>
    <p:cSldViewPr snapToGrid="0">
      <p:cViewPr varScale="1">
        <p:scale>
          <a:sx n="107" d="100"/>
          <a:sy n="107" d="100"/>
        </p:scale>
        <p:origin x="7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F3DD6-854D-AE42-BE85-407AD98E0F1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F01E33D-4936-954E-9778-FE84902CD2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AA4474A-7D2D-3F44-94C6-4E8208295120}"/>
              </a:ext>
            </a:extLst>
          </p:cNvPr>
          <p:cNvSpPr>
            <a:spLocks noGrp="1"/>
          </p:cNvSpPr>
          <p:nvPr>
            <p:ph type="dt" sz="half" idx="10"/>
          </p:nvPr>
        </p:nvSpPr>
        <p:spPr/>
        <p:txBody>
          <a:bodyPr/>
          <a:lstStyle/>
          <a:p>
            <a:fld id="{B61BEF0D-F0BB-DE4B-95CE-6DB70DBA9567}" type="datetimeFigureOut">
              <a:rPr lang="en-US" smtClean="0"/>
              <a:pPr/>
              <a:t>9/23/22</a:t>
            </a:fld>
            <a:endParaRPr lang="en-US" dirty="0"/>
          </a:p>
        </p:txBody>
      </p:sp>
      <p:sp>
        <p:nvSpPr>
          <p:cNvPr id="5" name="Footer Placeholder 4">
            <a:extLst>
              <a:ext uri="{FF2B5EF4-FFF2-40B4-BE49-F238E27FC236}">
                <a16:creationId xmlns:a16="http://schemas.microsoft.com/office/drawing/2014/main" id="{8CBE7591-6E85-254E-BAE0-924887FE43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5E3AF6-35D7-7F4D-9108-D8628664106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6135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B0641-3032-864E-9B94-96A8795E2AD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21D4E8-41B3-9A41-97E8-C5277DA6B3A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2C9BFF-C3BF-944C-927E-237AF8DDA814}"/>
              </a:ext>
            </a:extLst>
          </p:cNvPr>
          <p:cNvSpPr>
            <a:spLocks noGrp="1"/>
          </p:cNvSpPr>
          <p:nvPr>
            <p:ph type="dt" sz="half" idx="10"/>
          </p:nvPr>
        </p:nvSpPr>
        <p:spPr/>
        <p:txBody>
          <a:bodyPr/>
          <a:lstStyle/>
          <a:p>
            <a:fld id="{B61BEF0D-F0BB-DE4B-95CE-6DB70DBA9567}" type="datetimeFigureOut">
              <a:rPr lang="en-US" smtClean="0"/>
              <a:pPr/>
              <a:t>9/23/22</a:t>
            </a:fld>
            <a:endParaRPr lang="en-US" dirty="0"/>
          </a:p>
        </p:txBody>
      </p:sp>
      <p:sp>
        <p:nvSpPr>
          <p:cNvPr id="5" name="Footer Placeholder 4">
            <a:extLst>
              <a:ext uri="{FF2B5EF4-FFF2-40B4-BE49-F238E27FC236}">
                <a16:creationId xmlns:a16="http://schemas.microsoft.com/office/drawing/2014/main" id="{4498559C-CD06-3442-9887-C85C2FB625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D5E023-B884-BE46-9D95-E59D87CFD4A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6524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0C8A20-4634-624A-9749-9611603A2E2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5699C2-5EBC-C34D-940A-635A8A7B038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E43BE8-FD0F-614F-9360-A09D0A94F482}"/>
              </a:ext>
            </a:extLst>
          </p:cNvPr>
          <p:cNvSpPr>
            <a:spLocks noGrp="1"/>
          </p:cNvSpPr>
          <p:nvPr>
            <p:ph type="dt" sz="half" idx="10"/>
          </p:nvPr>
        </p:nvSpPr>
        <p:spPr/>
        <p:txBody>
          <a:bodyPr/>
          <a:lstStyle/>
          <a:p>
            <a:fld id="{B61BEF0D-F0BB-DE4B-95CE-6DB70DBA9567}" type="datetimeFigureOut">
              <a:rPr lang="en-US" smtClean="0"/>
              <a:pPr/>
              <a:t>9/23/22</a:t>
            </a:fld>
            <a:endParaRPr lang="en-US" dirty="0"/>
          </a:p>
        </p:txBody>
      </p:sp>
      <p:sp>
        <p:nvSpPr>
          <p:cNvPr id="5" name="Footer Placeholder 4">
            <a:extLst>
              <a:ext uri="{FF2B5EF4-FFF2-40B4-BE49-F238E27FC236}">
                <a16:creationId xmlns:a16="http://schemas.microsoft.com/office/drawing/2014/main" id="{A46EA16A-960A-7A49-B861-D119A39786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1ED06A-2BEC-1940-9B41-428B0FA9B92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4131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3884A-1006-3C44-A939-2ADD3E41C0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12C4F36-129D-2249-B2C8-ECD0CBB65BE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84AC26-88C3-EA46-BEB6-A0768DF41CD0}"/>
              </a:ext>
            </a:extLst>
          </p:cNvPr>
          <p:cNvSpPr>
            <a:spLocks noGrp="1"/>
          </p:cNvSpPr>
          <p:nvPr>
            <p:ph type="dt" sz="half" idx="10"/>
          </p:nvPr>
        </p:nvSpPr>
        <p:spPr/>
        <p:txBody>
          <a:bodyPr/>
          <a:lstStyle/>
          <a:p>
            <a:fld id="{B61BEF0D-F0BB-DE4B-95CE-6DB70DBA9567}" type="datetimeFigureOut">
              <a:rPr lang="en-US" smtClean="0"/>
              <a:pPr/>
              <a:t>9/23/22</a:t>
            </a:fld>
            <a:endParaRPr lang="en-US" dirty="0"/>
          </a:p>
        </p:txBody>
      </p:sp>
      <p:sp>
        <p:nvSpPr>
          <p:cNvPr id="5" name="Footer Placeholder 4">
            <a:extLst>
              <a:ext uri="{FF2B5EF4-FFF2-40B4-BE49-F238E27FC236}">
                <a16:creationId xmlns:a16="http://schemas.microsoft.com/office/drawing/2014/main" id="{8FE84843-D0B7-5841-B181-27940BA40C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880C50-AF75-9048-AE92-D07BA93D479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4000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88B51-F522-A743-818A-BDD7D01B607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6C65EBC-799A-BE47-A162-175284DC65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58C65CC-5456-AA46-BFF6-A7D271DDA625}"/>
              </a:ext>
            </a:extLst>
          </p:cNvPr>
          <p:cNvSpPr>
            <a:spLocks noGrp="1"/>
          </p:cNvSpPr>
          <p:nvPr>
            <p:ph type="dt" sz="half" idx="10"/>
          </p:nvPr>
        </p:nvSpPr>
        <p:spPr/>
        <p:txBody>
          <a:bodyPr/>
          <a:lstStyle/>
          <a:p>
            <a:fld id="{B61BEF0D-F0BB-DE4B-95CE-6DB70DBA9567}" type="datetimeFigureOut">
              <a:rPr lang="en-US" smtClean="0"/>
              <a:pPr/>
              <a:t>9/23/22</a:t>
            </a:fld>
            <a:endParaRPr lang="en-US" dirty="0"/>
          </a:p>
        </p:txBody>
      </p:sp>
      <p:sp>
        <p:nvSpPr>
          <p:cNvPr id="5" name="Footer Placeholder 4">
            <a:extLst>
              <a:ext uri="{FF2B5EF4-FFF2-40B4-BE49-F238E27FC236}">
                <a16:creationId xmlns:a16="http://schemas.microsoft.com/office/drawing/2014/main" id="{D8AF393D-EADF-9E4B-B4B3-673AD4F65A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14CFA1-DBF2-F746-B344-0FE405580F9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328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81217-5E37-394C-BF51-BFFAD63104A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8E3FF81-399C-EA4C-BD8D-B699B1171BB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FC581C9-58B4-404B-9E5E-F70DD79CA7A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D896C00-A0C7-B34E-9ADD-F9C247514A2C}"/>
              </a:ext>
            </a:extLst>
          </p:cNvPr>
          <p:cNvSpPr>
            <a:spLocks noGrp="1"/>
          </p:cNvSpPr>
          <p:nvPr>
            <p:ph type="dt" sz="half" idx="10"/>
          </p:nvPr>
        </p:nvSpPr>
        <p:spPr/>
        <p:txBody>
          <a:bodyPr/>
          <a:lstStyle/>
          <a:p>
            <a:fld id="{B61BEF0D-F0BB-DE4B-95CE-6DB70DBA9567}" type="datetimeFigureOut">
              <a:rPr lang="en-US" smtClean="0"/>
              <a:pPr/>
              <a:t>9/23/22</a:t>
            </a:fld>
            <a:endParaRPr lang="en-US" dirty="0"/>
          </a:p>
        </p:txBody>
      </p:sp>
      <p:sp>
        <p:nvSpPr>
          <p:cNvPr id="6" name="Footer Placeholder 5">
            <a:extLst>
              <a:ext uri="{FF2B5EF4-FFF2-40B4-BE49-F238E27FC236}">
                <a16:creationId xmlns:a16="http://schemas.microsoft.com/office/drawing/2014/main" id="{E8233AED-A11F-EE4F-9B71-19AC8E3DCD6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DA11BB-9D76-5441-8FC3-A441124018A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6824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ECA5-42FE-8449-9140-8EED4B69495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5860471-B2DA-844C-82B7-F81BEEFB6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79FA19E-71DC-E840-A5C7-9338FEE3023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6E21AC5-F6BB-F54E-9B7E-EBF857A8B8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ED1B53-DDBE-9F43-BAD1-2981227C2F6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83DCAD1-3849-5943-9A2A-4D45212AAFEE}"/>
              </a:ext>
            </a:extLst>
          </p:cNvPr>
          <p:cNvSpPr>
            <a:spLocks noGrp="1"/>
          </p:cNvSpPr>
          <p:nvPr>
            <p:ph type="dt" sz="half" idx="10"/>
          </p:nvPr>
        </p:nvSpPr>
        <p:spPr/>
        <p:txBody>
          <a:bodyPr/>
          <a:lstStyle/>
          <a:p>
            <a:fld id="{B61BEF0D-F0BB-DE4B-95CE-6DB70DBA9567}" type="datetimeFigureOut">
              <a:rPr lang="en-US" smtClean="0"/>
              <a:pPr/>
              <a:t>9/23/22</a:t>
            </a:fld>
            <a:endParaRPr lang="en-US" dirty="0"/>
          </a:p>
        </p:txBody>
      </p:sp>
      <p:sp>
        <p:nvSpPr>
          <p:cNvPr id="8" name="Footer Placeholder 7">
            <a:extLst>
              <a:ext uri="{FF2B5EF4-FFF2-40B4-BE49-F238E27FC236}">
                <a16:creationId xmlns:a16="http://schemas.microsoft.com/office/drawing/2014/main" id="{0F66FCDC-29DD-844E-8970-029559A4095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63CBA55-C681-764C-A333-6DF82E88EBD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3866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15D8F-34DA-2549-BEC2-BEB23FFF5F8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A4FC56C-7F94-7C45-9EB8-7E07134563D7}"/>
              </a:ext>
            </a:extLst>
          </p:cNvPr>
          <p:cNvSpPr>
            <a:spLocks noGrp="1"/>
          </p:cNvSpPr>
          <p:nvPr>
            <p:ph type="dt" sz="half" idx="10"/>
          </p:nvPr>
        </p:nvSpPr>
        <p:spPr/>
        <p:txBody>
          <a:bodyPr/>
          <a:lstStyle/>
          <a:p>
            <a:fld id="{B61BEF0D-F0BB-DE4B-95CE-6DB70DBA9567}" type="datetimeFigureOut">
              <a:rPr lang="en-US" smtClean="0"/>
              <a:pPr/>
              <a:t>9/23/22</a:t>
            </a:fld>
            <a:endParaRPr lang="en-US" dirty="0"/>
          </a:p>
        </p:txBody>
      </p:sp>
      <p:sp>
        <p:nvSpPr>
          <p:cNvPr id="4" name="Footer Placeholder 3">
            <a:extLst>
              <a:ext uri="{FF2B5EF4-FFF2-40B4-BE49-F238E27FC236}">
                <a16:creationId xmlns:a16="http://schemas.microsoft.com/office/drawing/2014/main" id="{45A65D76-1250-3245-B1C9-2D2BB5C6E17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D627B28-BD5C-E74E-A82F-024A693E3CD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44093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A9A26A-E213-D74C-A3C7-9D5F163CA7C8}"/>
              </a:ext>
            </a:extLst>
          </p:cNvPr>
          <p:cNvSpPr>
            <a:spLocks noGrp="1"/>
          </p:cNvSpPr>
          <p:nvPr>
            <p:ph type="dt" sz="half" idx="10"/>
          </p:nvPr>
        </p:nvSpPr>
        <p:spPr/>
        <p:txBody>
          <a:bodyPr/>
          <a:lstStyle/>
          <a:p>
            <a:fld id="{B61BEF0D-F0BB-DE4B-95CE-6DB70DBA9567}" type="datetimeFigureOut">
              <a:rPr lang="en-US" smtClean="0"/>
              <a:pPr/>
              <a:t>9/23/22</a:t>
            </a:fld>
            <a:endParaRPr lang="en-US" dirty="0"/>
          </a:p>
        </p:txBody>
      </p:sp>
      <p:sp>
        <p:nvSpPr>
          <p:cNvPr id="3" name="Footer Placeholder 2">
            <a:extLst>
              <a:ext uri="{FF2B5EF4-FFF2-40B4-BE49-F238E27FC236}">
                <a16:creationId xmlns:a16="http://schemas.microsoft.com/office/drawing/2014/main" id="{23530DA1-C091-6D4E-AE4E-177F5AC4B5A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A844AF-0164-5245-978C-B9FA3AA483A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5435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A679E-F976-3241-BA7E-14D000F6EA8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4AB8702-7649-0347-A4CE-BA81E4B394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08A557D-AE57-E642-AF12-C1AA4F9B29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6A2A9F-CB3C-1844-9C28-B3DFA8D0776A}"/>
              </a:ext>
            </a:extLst>
          </p:cNvPr>
          <p:cNvSpPr>
            <a:spLocks noGrp="1"/>
          </p:cNvSpPr>
          <p:nvPr>
            <p:ph type="dt" sz="half" idx="10"/>
          </p:nvPr>
        </p:nvSpPr>
        <p:spPr/>
        <p:txBody>
          <a:bodyPr/>
          <a:lstStyle/>
          <a:p>
            <a:fld id="{B61BEF0D-F0BB-DE4B-95CE-6DB70DBA9567}" type="datetimeFigureOut">
              <a:rPr lang="en-US" smtClean="0"/>
              <a:pPr/>
              <a:t>9/23/22</a:t>
            </a:fld>
            <a:endParaRPr lang="en-US" dirty="0"/>
          </a:p>
        </p:txBody>
      </p:sp>
      <p:sp>
        <p:nvSpPr>
          <p:cNvPr id="6" name="Footer Placeholder 5">
            <a:extLst>
              <a:ext uri="{FF2B5EF4-FFF2-40B4-BE49-F238E27FC236}">
                <a16:creationId xmlns:a16="http://schemas.microsoft.com/office/drawing/2014/main" id="{C3EB9FE6-831A-C748-9272-1DFDF4DDBC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6C520A-562E-8945-B43F-2D8BC955B87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8473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DA3CB-9513-634E-ACB9-ECCB8E518C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142E443-3134-B84A-9E2E-700C13E107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CE97AF-73E0-714D-B707-687A83987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B35F81-8F1E-F746-B3E3-6E8782F58CF3}"/>
              </a:ext>
            </a:extLst>
          </p:cNvPr>
          <p:cNvSpPr>
            <a:spLocks noGrp="1"/>
          </p:cNvSpPr>
          <p:nvPr>
            <p:ph type="dt" sz="half" idx="10"/>
          </p:nvPr>
        </p:nvSpPr>
        <p:spPr/>
        <p:txBody>
          <a:bodyPr/>
          <a:lstStyle/>
          <a:p>
            <a:fld id="{B61BEF0D-F0BB-DE4B-95CE-6DB70DBA9567}" type="datetimeFigureOut">
              <a:rPr lang="en-US" smtClean="0"/>
              <a:pPr/>
              <a:t>9/23/22</a:t>
            </a:fld>
            <a:endParaRPr lang="en-US" dirty="0"/>
          </a:p>
        </p:txBody>
      </p:sp>
      <p:sp>
        <p:nvSpPr>
          <p:cNvPr id="6" name="Footer Placeholder 5">
            <a:extLst>
              <a:ext uri="{FF2B5EF4-FFF2-40B4-BE49-F238E27FC236}">
                <a16:creationId xmlns:a16="http://schemas.microsoft.com/office/drawing/2014/main" id="{1895D56E-ECF5-1543-8E37-170A1D55E3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DF810A2-863A-044F-A55A-28A58CAA878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6959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F68049-D5A4-4D47-91D8-017C41A570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3D5B05-8B49-884C-80AE-2F6D45AC6D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9457A7E-1F3A-4D46-98DB-F217EC22C1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9/23/22</a:t>
            </a:fld>
            <a:endParaRPr lang="en-US" dirty="0"/>
          </a:p>
        </p:txBody>
      </p:sp>
      <p:sp>
        <p:nvSpPr>
          <p:cNvPr id="5" name="Footer Placeholder 4">
            <a:extLst>
              <a:ext uri="{FF2B5EF4-FFF2-40B4-BE49-F238E27FC236}">
                <a16:creationId xmlns:a16="http://schemas.microsoft.com/office/drawing/2014/main" id="{FC50E495-49F7-5248-BC1B-D5081661A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D97E89E-ACFA-D14C-8233-FDA7C9EFEF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175352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AC75B1D-4749-49A1-8553-FD296DD7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A8ECCF6-3858-46C9-8F9F-C06506CC3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1" y="1371600"/>
            <a:ext cx="9486899" cy="41148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0E3CE8-3E2D-294C-8945-5754B99B6A38}"/>
              </a:ext>
            </a:extLst>
          </p:cNvPr>
          <p:cNvSpPr>
            <a:spLocks noGrp="1"/>
          </p:cNvSpPr>
          <p:nvPr>
            <p:ph type="ctrTitle"/>
          </p:nvPr>
        </p:nvSpPr>
        <p:spPr>
          <a:xfrm>
            <a:off x="2653552" y="1743197"/>
            <a:ext cx="6884895" cy="1496649"/>
          </a:xfrm>
        </p:spPr>
        <p:txBody>
          <a:bodyPr anchor="b">
            <a:normAutofit/>
          </a:bodyPr>
          <a:lstStyle/>
          <a:p>
            <a:r>
              <a:rPr lang="en-US" sz="3200" b="1" dirty="0"/>
              <a:t>STIRLING AUTISM RESEARCH (STAR) Room</a:t>
            </a:r>
          </a:p>
        </p:txBody>
      </p:sp>
      <p:sp>
        <p:nvSpPr>
          <p:cNvPr id="3" name="Subtitle 2">
            <a:extLst>
              <a:ext uri="{FF2B5EF4-FFF2-40B4-BE49-F238E27FC236}">
                <a16:creationId xmlns:a16="http://schemas.microsoft.com/office/drawing/2014/main" id="{2151905C-182D-614B-9CAF-96F96553D8B7}"/>
              </a:ext>
            </a:extLst>
          </p:cNvPr>
          <p:cNvSpPr>
            <a:spLocks noGrp="1"/>
          </p:cNvSpPr>
          <p:nvPr>
            <p:ph type="subTitle" idx="1"/>
          </p:nvPr>
        </p:nvSpPr>
        <p:spPr>
          <a:xfrm>
            <a:off x="3067050" y="3433706"/>
            <a:ext cx="6096000" cy="830134"/>
          </a:xfrm>
        </p:spPr>
        <p:txBody>
          <a:bodyPr anchor="t">
            <a:normAutofit/>
          </a:bodyPr>
          <a:lstStyle/>
          <a:p>
            <a:r>
              <a:rPr lang="en-US" dirty="0"/>
              <a:t>LANDMARKS AND ROOM PHOTOS</a:t>
            </a:r>
          </a:p>
        </p:txBody>
      </p:sp>
    </p:spTree>
    <p:extLst>
      <p:ext uri="{BB962C8B-B14F-4D97-AF65-F5344CB8AC3E}">
        <p14:creationId xmlns:p14="http://schemas.microsoft.com/office/powerpoint/2010/main" val="2743414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utdoor, sky&#10;&#10;Description automatically generated">
            <a:extLst>
              <a:ext uri="{FF2B5EF4-FFF2-40B4-BE49-F238E27FC236}">
                <a16:creationId xmlns:a16="http://schemas.microsoft.com/office/drawing/2014/main" id="{B70E39F7-0C2D-9645-B67E-5695F2BEF3E0}"/>
              </a:ext>
            </a:extLst>
          </p:cNvPr>
          <p:cNvPicPr>
            <a:picLocks noChangeAspect="1"/>
          </p:cNvPicPr>
          <p:nvPr/>
        </p:nvPicPr>
        <p:blipFill>
          <a:blip r:embed="rId2"/>
          <a:stretch>
            <a:fillRect/>
          </a:stretch>
        </p:blipFill>
        <p:spPr>
          <a:xfrm>
            <a:off x="2381955" y="643466"/>
            <a:ext cx="7428089" cy="5571067"/>
          </a:xfrm>
          <a:prstGeom prst="rect">
            <a:avLst/>
          </a:prstGeom>
        </p:spPr>
      </p:pic>
      <p:sp>
        <p:nvSpPr>
          <p:cNvPr id="4" name="TextBox 3">
            <a:extLst>
              <a:ext uri="{FF2B5EF4-FFF2-40B4-BE49-F238E27FC236}">
                <a16:creationId xmlns:a16="http://schemas.microsoft.com/office/drawing/2014/main" id="{A2104902-02B5-1D4D-A864-7294263A6F43}"/>
              </a:ext>
            </a:extLst>
          </p:cNvPr>
          <p:cNvSpPr txBox="1"/>
          <p:nvPr/>
        </p:nvSpPr>
        <p:spPr>
          <a:xfrm>
            <a:off x="9958389" y="771525"/>
            <a:ext cx="2233612" cy="2308324"/>
          </a:xfrm>
          <a:prstGeom prst="rect">
            <a:avLst/>
          </a:prstGeom>
          <a:noFill/>
        </p:spPr>
        <p:txBody>
          <a:bodyPr wrap="square" rtlCol="0">
            <a:spAutoFit/>
          </a:bodyPr>
          <a:lstStyle/>
          <a:p>
            <a:r>
              <a:rPr lang="en-US" dirty="0"/>
              <a:t>A picture of the Cottrell building on campus, as seen from the University Bus Hub. The entrance to the building is just under the two yellow signs. </a:t>
            </a:r>
          </a:p>
        </p:txBody>
      </p:sp>
    </p:spTree>
    <p:extLst>
      <p:ext uri="{BB962C8B-B14F-4D97-AF65-F5344CB8AC3E}">
        <p14:creationId xmlns:p14="http://schemas.microsoft.com/office/powerpoint/2010/main" val="672237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grass, outdoor, tree&#10;&#10;Description automatically generated">
            <a:extLst>
              <a:ext uri="{FF2B5EF4-FFF2-40B4-BE49-F238E27FC236}">
                <a16:creationId xmlns:a16="http://schemas.microsoft.com/office/drawing/2014/main" id="{AEF1F37B-AF25-4F47-826C-9187795D804E}"/>
              </a:ext>
            </a:extLst>
          </p:cNvPr>
          <p:cNvPicPr>
            <a:picLocks noChangeAspect="1"/>
          </p:cNvPicPr>
          <p:nvPr/>
        </p:nvPicPr>
        <p:blipFill>
          <a:blip r:embed="rId2"/>
          <a:stretch>
            <a:fillRect/>
          </a:stretch>
        </p:blipFill>
        <p:spPr>
          <a:xfrm>
            <a:off x="2381955" y="643466"/>
            <a:ext cx="7428089" cy="5571067"/>
          </a:xfrm>
          <a:prstGeom prst="rect">
            <a:avLst/>
          </a:prstGeom>
        </p:spPr>
      </p:pic>
      <p:sp>
        <p:nvSpPr>
          <p:cNvPr id="4" name="TextBox 3">
            <a:extLst>
              <a:ext uri="{FF2B5EF4-FFF2-40B4-BE49-F238E27FC236}">
                <a16:creationId xmlns:a16="http://schemas.microsoft.com/office/drawing/2014/main" id="{016D63AE-6707-2741-AF52-8529E6B01415}"/>
              </a:ext>
            </a:extLst>
          </p:cNvPr>
          <p:cNvSpPr txBox="1"/>
          <p:nvPr/>
        </p:nvSpPr>
        <p:spPr>
          <a:xfrm>
            <a:off x="9929813" y="785813"/>
            <a:ext cx="2043112" cy="2031325"/>
          </a:xfrm>
          <a:prstGeom prst="rect">
            <a:avLst/>
          </a:prstGeom>
          <a:noFill/>
        </p:spPr>
        <p:txBody>
          <a:bodyPr wrap="square" rtlCol="0">
            <a:spAutoFit/>
          </a:bodyPr>
          <a:lstStyle/>
          <a:p>
            <a:r>
              <a:rPr lang="en-US" dirty="0"/>
              <a:t>A picture of the wheelchair access route between the University Bus Hub and the entrance to the Cottrell Building. </a:t>
            </a:r>
          </a:p>
        </p:txBody>
      </p:sp>
    </p:spTree>
    <p:extLst>
      <p:ext uri="{BB962C8B-B14F-4D97-AF65-F5344CB8AC3E}">
        <p14:creationId xmlns:p14="http://schemas.microsoft.com/office/powerpoint/2010/main" val="2810201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indoor, shelf&#10;&#10;Description automatically generated">
            <a:extLst>
              <a:ext uri="{FF2B5EF4-FFF2-40B4-BE49-F238E27FC236}">
                <a16:creationId xmlns:a16="http://schemas.microsoft.com/office/drawing/2014/main" id="{C29EC8A5-6230-944A-8A4E-40B4BC739190}"/>
              </a:ext>
            </a:extLst>
          </p:cNvPr>
          <p:cNvPicPr>
            <a:picLocks noChangeAspect="1"/>
          </p:cNvPicPr>
          <p:nvPr/>
        </p:nvPicPr>
        <p:blipFill>
          <a:blip r:embed="rId2"/>
          <a:stretch>
            <a:fillRect/>
          </a:stretch>
        </p:blipFill>
        <p:spPr>
          <a:xfrm rot="5400000">
            <a:off x="3310466" y="1339850"/>
            <a:ext cx="5571067" cy="4178300"/>
          </a:xfrm>
          <a:prstGeom prst="rect">
            <a:avLst/>
          </a:prstGeom>
        </p:spPr>
      </p:pic>
      <p:sp>
        <p:nvSpPr>
          <p:cNvPr id="4" name="TextBox 3">
            <a:extLst>
              <a:ext uri="{FF2B5EF4-FFF2-40B4-BE49-F238E27FC236}">
                <a16:creationId xmlns:a16="http://schemas.microsoft.com/office/drawing/2014/main" id="{F9BDDE3D-BE2F-7E49-82D9-4FA39611CFFF}"/>
              </a:ext>
            </a:extLst>
          </p:cNvPr>
          <p:cNvSpPr txBox="1"/>
          <p:nvPr/>
        </p:nvSpPr>
        <p:spPr>
          <a:xfrm>
            <a:off x="8486776" y="643466"/>
            <a:ext cx="3143250" cy="1477328"/>
          </a:xfrm>
          <a:prstGeom prst="rect">
            <a:avLst/>
          </a:prstGeom>
          <a:noFill/>
        </p:spPr>
        <p:txBody>
          <a:bodyPr wrap="square" rtlCol="0">
            <a:spAutoFit/>
          </a:bodyPr>
          <a:lstStyle/>
          <a:p>
            <a:r>
              <a:rPr lang="en-US" dirty="0"/>
              <a:t>A picture of the entrance to the Cottrell building, when coming from the Bus Stop and Car park. This is called the </a:t>
            </a:r>
            <a:r>
              <a:rPr lang="en-US" dirty="0" err="1"/>
              <a:t>Logie</a:t>
            </a:r>
            <a:r>
              <a:rPr lang="en-US" dirty="0"/>
              <a:t> Entrance. </a:t>
            </a:r>
          </a:p>
        </p:txBody>
      </p:sp>
    </p:spTree>
    <p:extLst>
      <p:ext uri="{BB962C8B-B14F-4D97-AF65-F5344CB8AC3E}">
        <p14:creationId xmlns:p14="http://schemas.microsoft.com/office/powerpoint/2010/main" val="1405799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indoor, ceiling, floor&#10;&#10;Description automatically generated">
            <a:extLst>
              <a:ext uri="{FF2B5EF4-FFF2-40B4-BE49-F238E27FC236}">
                <a16:creationId xmlns:a16="http://schemas.microsoft.com/office/drawing/2014/main" id="{ED933376-FF51-164E-A2A9-BF3876C19FF8}"/>
              </a:ext>
            </a:extLst>
          </p:cNvPr>
          <p:cNvPicPr>
            <a:picLocks noChangeAspect="1"/>
          </p:cNvPicPr>
          <p:nvPr/>
        </p:nvPicPr>
        <p:blipFill>
          <a:blip r:embed="rId2"/>
          <a:stretch>
            <a:fillRect/>
          </a:stretch>
        </p:blipFill>
        <p:spPr>
          <a:xfrm>
            <a:off x="2381955" y="643466"/>
            <a:ext cx="7428089" cy="5571067"/>
          </a:xfrm>
          <a:prstGeom prst="rect">
            <a:avLst/>
          </a:prstGeom>
        </p:spPr>
      </p:pic>
      <p:sp>
        <p:nvSpPr>
          <p:cNvPr id="4" name="TextBox 3">
            <a:extLst>
              <a:ext uri="{FF2B5EF4-FFF2-40B4-BE49-F238E27FC236}">
                <a16:creationId xmlns:a16="http://schemas.microsoft.com/office/drawing/2014/main" id="{579E58BD-17C2-0540-A1CE-A9B9A71E4401}"/>
              </a:ext>
            </a:extLst>
          </p:cNvPr>
          <p:cNvSpPr txBox="1"/>
          <p:nvPr/>
        </p:nvSpPr>
        <p:spPr>
          <a:xfrm>
            <a:off x="9972675" y="771525"/>
            <a:ext cx="1857375" cy="1754326"/>
          </a:xfrm>
          <a:prstGeom prst="rect">
            <a:avLst/>
          </a:prstGeom>
          <a:noFill/>
        </p:spPr>
        <p:txBody>
          <a:bodyPr wrap="square" rtlCol="0">
            <a:spAutoFit/>
          </a:bodyPr>
          <a:lstStyle/>
          <a:p>
            <a:r>
              <a:rPr lang="en-US" dirty="0"/>
              <a:t>A picture of the reception area, just through the </a:t>
            </a:r>
            <a:r>
              <a:rPr lang="en-US" dirty="0" err="1"/>
              <a:t>Logie</a:t>
            </a:r>
            <a:r>
              <a:rPr lang="en-US" dirty="0"/>
              <a:t> Entrance to the Cottrell Building. </a:t>
            </a:r>
          </a:p>
        </p:txBody>
      </p:sp>
    </p:spTree>
    <p:extLst>
      <p:ext uri="{BB962C8B-B14F-4D97-AF65-F5344CB8AC3E}">
        <p14:creationId xmlns:p14="http://schemas.microsoft.com/office/powerpoint/2010/main" val="4226187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34243398-926F-AA47-BBB5-BFB592E191C2}"/>
              </a:ext>
            </a:extLst>
          </p:cNvPr>
          <p:cNvPicPr>
            <a:picLocks noChangeAspect="1"/>
          </p:cNvPicPr>
          <p:nvPr/>
        </p:nvPicPr>
        <p:blipFill>
          <a:blip r:embed="rId2"/>
          <a:stretch>
            <a:fillRect/>
          </a:stretch>
        </p:blipFill>
        <p:spPr>
          <a:xfrm rot="5400000">
            <a:off x="3310466" y="1339850"/>
            <a:ext cx="5571067" cy="4178300"/>
          </a:xfrm>
          <a:prstGeom prst="rect">
            <a:avLst/>
          </a:prstGeom>
        </p:spPr>
      </p:pic>
      <p:sp>
        <p:nvSpPr>
          <p:cNvPr id="4" name="TextBox 3">
            <a:extLst>
              <a:ext uri="{FF2B5EF4-FFF2-40B4-BE49-F238E27FC236}">
                <a16:creationId xmlns:a16="http://schemas.microsoft.com/office/drawing/2014/main" id="{CF7491A9-67B0-A547-950A-92666410B0D7}"/>
              </a:ext>
            </a:extLst>
          </p:cNvPr>
          <p:cNvSpPr txBox="1"/>
          <p:nvPr/>
        </p:nvSpPr>
        <p:spPr>
          <a:xfrm>
            <a:off x="8486775" y="828675"/>
            <a:ext cx="2771775" cy="1200329"/>
          </a:xfrm>
          <a:prstGeom prst="rect">
            <a:avLst/>
          </a:prstGeom>
          <a:noFill/>
        </p:spPr>
        <p:txBody>
          <a:bodyPr wrap="square" rtlCol="0">
            <a:spAutoFit/>
          </a:bodyPr>
          <a:lstStyle/>
          <a:p>
            <a:r>
              <a:rPr lang="en-US" dirty="0"/>
              <a:t>A picture of  Corridor 2W which leads from the </a:t>
            </a:r>
            <a:r>
              <a:rPr lang="en-US" dirty="0" err="1"/>
              <a:t>Logie</a:t>
            </a:r>
            <a:r>
              <a:rPr lang="en-US" dirty="0"/>
              <a:t> Entrance to the corridor the STAR Room is on. </a:t>
            </a:r>
          </a:p>
        </p:txBody>
      </p:sp>
    </p:spTree>
    <p:extLst>
      <p:ext uri="{BB962C8B-B14F-4D97-AF65-F5344CB8AC3E}">
        <p14:creationId xmlns:p14="http://schemas.microsoft.com/office/powerpoint/2010/main" val="2757538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8">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0">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0E3CE8-3E2D-294C-8945-5754B99B6A38}"/>
              </a:ext>
            </a:extLst>
          </p:cNvPr>
          <p:cNvSpPr>
            <a:spLocks noGrp="1"/>
          </p:cNvSpPr>
          <p:nvPr>
            <p:ph type="ctrTitle"/>
          </p:nvPr>
        </p:nvSpPr>
        <p:spPr>
          <a:xfrm>
            <a:off x="2653552" y="3057338"/>
            <a:ext cx="6884895" cy="1496649"/>
          </a:xfrm>
        </p:spPr>
        <p:txBody>
          <a:bodyPr anchor="b">
            <a:normAutofit fontScale="90000"/>
          </a:bodyPr>
          <a:lstStyle/>
          <a:p>
            <a:r>
              <a:rPr lang="en-US" sz="2500" b="1" dirty="0"/>
              <a:t>LANDMARKS </a:t>
            </a:r>
            <a:br>
              <a:rPr lang="en-US" sz="2500" dirty="0"/>
            </a:br>
            <a:br>
              <a:rPr lang="en-US" sz="2500" dirty="0"/>
            </a:br>
            <a:r>
              <a:rPr lang="en-US" sz="2500" dirty="0"/>
              <a:t>Below you can find pictures of key landmarks on the route between the Queen’s court entrance to the  Cottrell and the STAR Room. </a:t>
            </a:r>
            <a:br>
              <a:rPr lang="en-US" sz="2500" dirty="0"/>
            </a:br>
            <a:br>
              <a:rPr lang="en-US" sz="2500" dirty="0"/>
            </a:br>
            <a:r>
              <a:rPr lang="en-US" sz="2500" dirty="0"/>
              <a:t>If you are having trouble finding the Cottrell Building on campus, or finding the meet-up location, please call or text our lab mobile on 07798 52014, or send an email to </a:t>
            </a:r>
            <a:r>
              <a:rPr lang="en-US" sz="2500" dirty="0" err="1"/>
              <a:t>autismresearch@stir.ac.uk</a:t>
            </a:r>
            <a:endParaRPr lang="en-US" sz="2500" dirty="0"/>
          </a:p>
        </p:txBody>
      </p:sp>
    </p:spTree>
    <p:extLst>
      <p:ext uri="{BB962C8B-B14F-4D97-AF65-F5344CB8AC3E}">
        <p14:creationId xmlns:p14="http://schemas.microsoft.com/office/powerpoint/2010/main" val="242895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ky, outdoor, grass, park&#10;&#10;Description automatically generated">
            <a:extLst>
              <a:ext uri="{FF2B5EF4-FFF2-40B4-BE49-F238E27FC236}">
                <a16:creationId xmlns:a16="http://schemas.microsoft.com/office/drawing/2014/main" id="{B291D5F9-B76A-B749-975E-177D23D090D5}"/>
              </a:ext>
            </a:extLst>
          </p:cNvPr>
          <p:cNvPicPr>
            <a:picLocks noChangeAspect="1"/>
          </p:cNvPicPr>
          <p:nvPr/>
        </p:nvPicPr>
        <p:blipFill>
          <a:blip r:embed="rId2"/>
          <a:stretch>
            <a:fillRect/>
          </a:stretch>
        </p:blipFill>
        <p:spPr>
          <a:xfrm>
            <a:off x="2381955" y="643466"/>
            <a:ext cx="7428089" cy="5571067"/>
          </a:xfrm>
          <a:prstGeom prst="rect">
            <a:avLst/>
          </a:prstGeom>
        </p:spPr>
      </p:pic>
      <p:sp>
        <p:nvSpPr>
          <p:cNvPr id="4" name="TextBox 3">
            <a:extLst>
              <a:ext uri="{FF2B5EF4-FFF2-40B4-BE49-F238E27FC236}">
                <a16:creationId xmlns:a16="http://schemas.microsoft.com/office/drawing/2014/main" id="{54E15342-D291-D743-8BA1-7D8CE63775C5}"/>
              </a:ext>
            </a:extLst>
          </p:cNvPr>
          <p:cNvSpPr txBox="1"/>
          <p:nvPr/>
        </p:nvSpPr>
        <p:spPr>
          <a:xfrm>
            <a:off x="10158414" y="757238"/>
            <a:ext cx="1757362" cy="1477328"/>
          </a:xfrm>
          <a:prstGeom prst="rect">
            <a:avLst/>
          </a:prstGeom>
          <a:noFill/>
        </p:spPr>
        <p:txBody>
          <a:bodyPr wrap="square" rtlCol="0">
            <a:spAutoFit/>
          </a:bodyPr>
          <a:lstStyle/>
          <a:p>
            <a:r>
              <a:rPr lang="en-US" dirty="0"/>
              <a:t>A picture of Queen’s Court, the main courtyard on campus. </a:t>
            </a:r>
          </a:p>
        </p:txBody>
      </p:sp>
    </p:spTree>
    <p:extLst>
      <p:ext uri="{BB962C8B-B14F-4D97-AF65-F5344CB8AC3E}">
        <p14:creationId xmlns:p14="http://schemas.microsoft.com/office/powerpoint/2010/main" val="887068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building, outdoor&#10;&#10;Description automatically generated">
            <a:extLst>
              <a:ext uri="{FF2B5EF4-FFF2-40B4-BE49-F238E27FC236}">
                <a16:creationId xmlns:a16="http://schemas.microsoft.com/office/drawing/2014/main" id="{AB86DA0C-1CCD-C94B-936A-672FBE8084FB}"/>
              </a:ext>
            </a:extLst>
          </p:cNvPr>
          <p:cNvPicPr>
            <a:picLocks noChangeAspect="1"/>
          </p:cNvPicPr>
          <p:nvPr/>
        </p:nvPicPr>
        <p:blipFill>
          <a:blip r:embed="rId2"/>
          <a:stretch>
            <a:fillRect/>
          </a:stretch>
        </p:blipFill>
        <p:spPr>
          <a:xfrm>
            <a:off x="2381955" y="643466"/>
            <a:ext cx="7428089" cy="5571067"/>
          </a:xfrm>
          <a:prstGeom prst="rect">
            <a:avLst/>
          </a:prstGeom>
        </p:spPr>
      </p:pic>
      <p:sp>
        <p:nvSpPr>
          <p:cNvPr id="4" name="TextBox 3">
            <a:extLst>
              <a:ext uri="{FF2B5EF4-FFF2-40B4-BE49-F238E27FC236}">
                <a16:creationId xmlns:a16="http://schemas.microsoft.com/office/drawing/2014/main" id="{905499ED-8420-9743-BBAD-275C63763073}"/>
              </a:ext>
            </a:extLst>
          </p:cNvPr>
          <p:cNvSpPr txBox="1"/>
          <p:nvPr/>
        </p:nvSpPr>
        <p:spPr>
          <a:xfrm>
            <a:off x="10044113" y="785812"/>
            <a:ext cx="1728787" cy="1754326"/>
          </a:xfrm>
          <a:prstGeom prst="rect">
            <a:avLst/>
          </a:prstGeom>
          <a:noFill/>
        </p:spPr>
        <p:txBody>
          <a:bodyPr wrap="square" rtlCol="0">
            <a:spAutoFit/>
          </a:bodyPr>
          <a:lstStyle/>
          <a:p>
            <a:r>
              <a:rPr lang="en-US" dirty="0"/>
              <a:t>A picture of the entrance to the Cottrell Building, when entering from Queen’s court. </a:t>
            </a:r>
          </a:p>
        </p:txBody>
      </p:sp>
    </p:spTree>
    <p:extLst>
      <p:ext uri="{BB962C8B-B14F-4D97-AF65-F5344CB8AC3E}">
        <p14:creationId xmlns:p14="http://schemas.microsoft.com/office/powerpoint/2010/main" val="3173421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ceiling, indoor, floor, empty&#10;&#10;Description automatically generated">
            <a:extLst>
              <a:ext uri="{FF2B5EF4-FFF2-40B4-BE49-F238E27FC236}">
                <a16:creationId xmlns:a16="http://schemas.microsoft.com/office/drawing/2014/main" id="{6674BF19-EC54-F947-B15C-FD814FED6E92}"/>
              </a:ext>
            </a:extLst>
          </p:cNvPr>
          <p:cNvPicPr>
            <a:picLocks noChangeAspect="1"/>
          </p:cNvPicPr>
          <p:nvPr/>
        </p:nvPicPr>
        <p:blipFill>
          <a:blip r:embed="rId2"/>
          <a:stretch>
            <a:fillRect/>
          </a:stretch>
        </p:blipFill>
        <p:spPr>
          <a:xfrm>
            <a:off x="2381955" y="643466"/>
            <a:ext cx="7428089" cy="5571067"/>
          </a:xfrm>
          <a:prstGeom prst="rect">
            <a:avLst/>
          </a:prstGeom>
        </p:spPr>
      </p:pic>
      <p:sp>
        <p:nvSpPr>
          <p:cNvPr id="4" name="TextBox 3">
            <a:extLst>
              <a:ext uri="{FF2B5EF4-FFF2-40B4-BE49-F238E27FC236}">
                <a16:creationId xmlns:a16="http://schemas.microsoft.com/office/drawing/2014/main" id="{E6D5B37E-7D3D-DA4B-A994-E7CFC3D81BB3}"/>
              </a:ext>
            </a:extLst>
          </p:cNvPr>
          <p:cNvSpPr txBox="1"/>
          <p:nvPr/>
        </p:nvSpPr>
        <p:spPr>
          <a:xfrm>
            <a:off x="9972675" y="771524"/>
            <a:ext cx="2085975" cy="2862322"/>
          </a:xfrm>
          <a:prstGeom prst="rect">
            <a:avLst/>
          </a:prstGeom>
          <a:noFill/>
        </p:spPr>
        <p:txBody>
          <a:bodyPr wrap="square" rtlCol="0">
            <a:spAutoFit/>
          </a:bodyPr>
          <a:lstStyle/>
          <a:p>
            <a:r>
              <a:rPr lang="en-US" dirty="0"/>
              <a:t>A picture of the entrance hall just after you have entered the building from the Queen’s Court entrance.</a:t>
            </a:r>
          </a:p>
          <a:p>
            <a:endParaRPr lang="en-US" dirty="0"/>
          </a:p>
          <a:p>
            <a:r>
              <a:rPr lang="en-US" dirty="0"/>
              <a:t>The red arrow marks the direction of the STAR lab</a:t>
            </a:r>
          </a:p>
        </p:txBody>
      </p:sp>
      <p:cxnSp>
        <p:nvCxnSpPr>
          <p:cNvPr id="6" name="Straight Arrow Connector 5">
            <a:extLst>
              <a:ext uri="{FF2B5EF4-FFF2-40B4-BE49-F238E27FC236}">
                <a16:creationId xmlns:a16="http://schemas.microsoft.com/office/drawing/2014/main" id="{96F97AA7-17BC-7740-8CF0-20E3A98F47EA}"/>
              </a:ext>
            </a:extLst>
          </p:cNvPr>
          <p:cNvCxnSpPr>
            <a:cxnSpLocks/>
          </p:cNvCxnSpPr>
          <p:nvPr/>
        </p:nvCxnSpPr>
        <p:spPr>
          <a:xfrm flipH="1">
            <a:off x="3700463" y="5091700"/>
            <a:ext cx="3457575" cy="0"/>
          </a:xfrm>
          <a:prstGeom prst="straightConnector1">
            <a:avLst/>
          </a:prstGeom>
          <a:ln w="571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88472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wall, indoor, building, tiled&#10;&#10;Description automatically generated">
            <a:extLst>
              <a:ext uri="{FF2B5EF4-FFF2-40B4-BE49-F238E27FC236}">
                <a16:creationId xmlns:a16="http://schemas.microsoft.com/office/drawing/2014/main" id="{7AE824AE-B0A1-3246-8B9F-5AAF5EF449CD}"/>
              </a:ext>
            </a:extLst>
          </p:cNvPr>
          <p:cNvPicPr>
            <a:picLocks noChangeAspect="1"/>
          </p:cNvPicPr>
          <p:nvPr/>
        </p:nvPicPr>
        <p:blipFill>
          <a:blip r:embed="rId2"/>
          <a:stretch>
            <a:fillRect/>
          </a:stretch>
        </p:blipFill>
        <p:spPr>
          <a:xfrm rot="5400000">
            <a:off x="3310466" y="1339850"/>
            <a:ext cx="5571067" cy="4178300"/>
          </a:xfrm>
          <a:prstGeom prst="rect">
            <a:avLst/>
          </a:prstGeom>
        </p:spPr>
      </p:pic>
      <p:sp>
        <p:nvSpPr>
          <p:cNvPr id="4" name="TextBox 3">
            <a:extLst>
              <a:ext uri="{FF2B5EF4-FFF2-40B4-BE49-F238E27FC236}">
                <a16:creationId xmlns:a16="http://schemas.microsoft.com/office/drawing/2014/main" id="{BD4B172B-6592-BE48-99DC-E7801B2BCC71}"/>
              </a:ext>
            </a:extLst>
          </p:cNvPr>
          <p:cNvSpPr txBox="1"/>
          <p:nvPr/>
        </p:nvSpPr>
        <p:spPr>
          <a:xfrm>
            <a:off x="8586788" y="785812"/>
            <a:ext cx="3043237" cy="1477328"/>
          </a:xfrm>
          <a:prstGeom prst="rect">
            <a:avLst/>
          </a:prstGeom>
          <a:noFill/>
        </p:spPr>
        <p:txBody>
          <a:bodyPr wrap="square" rtlCol="0">
            <a:spAutoFit/>
          </a:bodyPr>
          <a:lstStyle/>
          <a:p>
            <a:r>
              <a:rPr lang="en-US" dirty="0"/>
              <a:t>A picture of the corridor leading to the STAR Room. The lab is located just beyond the double doors at the end of the corridor. </a:t>
            </a:r>
          </a:p>
        </p:txBody>
      </p:sp>
    </p:spTree>
    <p:extLst>
      <p:ext uri="{BB962C8B-B14F-4D97-AF65-F5344CB8AC3E}">
        <p14:creationId xmlns:p14="http://schemas.microsoft.com/office/powerpoint/2010/main" val="536334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0E3CE8-3E2D-294C-8945-5754B99B6A38}"/>
              </a:ext>
            </a:extLst>
          </p:cNvPr>
          <p:cNvSpPr>
            <a:spLocks noGrp="1"/>
          </p:cNvSpPr>
          <p:nvPr>
            <p:ph type="ctrTitle"/>
          </p:nvPr>
        </p:nvSpPr>
        <p:spPr>
          <a:xfrm>
            <a:off x="2659529" y="2085788"/>
            <a:ext cx="6884895" cy="1496649"/>
          </a:xfrm>
        </p:spPr>
        <p:txBody>
          <a:bodyPr anchor="b">
            <a:normAutofit/>
          </a:bodyPr>
          <a:lstStyle/>
          <a:p>
            <a:r>
              <a:rPr lang="en-US" sz="2500" b="1" dirty="0"/>
              <a:t>PICTURES OF THE STAR ROOM</a:t>
            </a:r>
          </a:p>
        </p:txBody>
      </p:sp>
    </p:spTree>
    <p:extLst>
      <p:ext uri="{BB962C8B-B14F-4D97-AF65-F5344CB8AC3E}">
        <p14:creationId xmlns:p14="http://schemas.microsoft.com/office/powerpoint/2010/main" val="278040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 wall, appliance, kitchen appliance&#10;&#10;Description automatically generated">
            <a:extLst>
              <a:ext uri="{FF2B5EF4-FFF2-40B4-BE49-F238E27FC236}">
                <a16:creationId xmlns:a16="http://schemas.microsoft.com/office/drawing/2014/main" id="{5BFFC950-5E5A-1940-920C-0F299120A6E1}"/>
              </a:ext>
            </a:extLst>
          </p:cNvPr>
          <p:cNvPicPr>
            <a:picLocks noGrp="1" noChangeAspect="1"/>
          </p:cNvPicPr>
          <p:nvPr>
            <p:ph idx="1"/>
          </p:nvPr>
        </p:nvPicPr>
        <p:blipFill>
          <a:blip r:embed="rId2"/>
          <a:stretch>
            <a:fillRect/>
          </a:stretch>
        </p:blipFill>
        <p:spPr>
          <a:xfrm rot="5400000">
            <a:off x="3310466" y="1339850"/>
            <a:ext cx="5571067" cy="4178300"/>
          </a:xfrm>
          <a:prstGeom prst="rect">
            <a:avLst/>
          </a:prstGeom>
        </p:spPr>
      </p:pic>
      <p:sp>
        <p:nvSpPr>
          <p:cNvPr id="6" name="TextBox 5">
            <a:extLst>
              <a:ext uri="{FF2B5EF4-FFF2-40B4-BE49-F238E27FC236}">
                <a16:creationId xmlns:a16="http://schemas.microsoft.com/office/drawing/2014/main" id="{BE6A56BC-C58D-8C4D-B31B-1FCC63740EAA}"/>
              </a:ext>
            </a:extLst>
          </p:cNvPr>
          <p:cNvSpPr txBox="1"/>
          <p:nvPr/>
        </p:nvSpPr>
        <p:spPr>
          <a:xfrm>
            <a:off x="8758238" y="800100"/>
            <a:ext cx="2528887" cy="1477328"/>
          </a:xfrm>
          <a:prstGeom prst="rect">
            <a:avLst/>
          </a:prstGeom>
          <a:noFill/>
        </p:spPr>
        <p:txBody>
          <a:bodyPr wrap="square" rtlCol="0">
            <a:spAutoFit/>
          </a:bodyPr>
          <a:lstStyle/>
          <a:p>
            <a:r>
              <a:rPr lang="en-US" dirty="0"/>
              <a:t>A picture of the door entrance to the STAR  Room, with a rainbow entrance mat and sofa in the background. </a:t>
            </a:r>
          </a:p>
        </p:txBody>
      </p:sp>
    </p:spTree>
    <p:extLst>
      <p:ext uri="{BB962C8B-B14F-4D97-AF65-F5344CB8AC3E}">
        <p14:creationId xmlns:p14="http://schemas.microsoft.com/office/powerpoint/2010/main" val="1290484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floor, indoor, window, room&#10;&#10;Description automatically generated">
            <a:extLst>
              <a:ext uri="{FF2B5EF4-FFF2-40B4-BE49-F238E27FC236}">
                <a16:creationId xmlns:a16="http://schemas.microsoft.com/office/drawing/2014/main" id="{3FAB6745-11B8-ED41-9FED-88D0236EBAD4}"/>
              </a:ext>
            </a:extLst>
          </p:cNvPr>
          <p:cNvPicPr>
            <a:picLocks noChangeAspect="1"/>
          </p:cNvPicPr>
          <p:nvPr/>
        </p:nvPicPr>
        <p:blipFill>
          <a:blip r:embed="rId2"/>
          <a:stretch>
            <a:fillRect/>
          </a:stretch>
        </p:blipFill>
        <p:spPr>
          <a:xfrm>
            <a:off x="2381955" y="643466"/>
            <a:ext cx="7428089" cy="5571067"/>
          </a:xfrm>
          <a:prstGeom prst="rect">
            <a:avLst/>
          </a:prstGeom>
        </p:spPr>
      </p:pic>
      <p:sp>
        <p:nvSpPr>
          <p:cNvPr id="4" name="TextBox 3">
            <a:extLst>
              <a:ext uri="{FF2B5EF4-FFF2-40B4-BE49-F238E27FC236}">
                <a16:creationId xmlns:a16="http://schemas.microsoft.com/office/drawing/2014/main" id="{324C8C93-51D6-A74A-8FD2-C352587618B0}"/>
              </a:ext>
            </a:extLst>
          </p:cNvPr>
          <p:cNvSpPr txBox="1"/>
          <p:nvPr/>
        </p:nvSpPr>
        <p:spPr>
          <a:xfrm>
            <a:off x="10172700" y="814387"/>
            <a:ext cx="1443038" cy="3970318"/>
          </a:xfrm>
          <a:prstGeom prst="rect">
            <a:avLst/>
          </a:prstGeom>
          <a:noFill/>
        </p:spPr>
        <p:txBody>
          <a:bodyPr wrap="square" rtlCol="0">
            <a:spAutoFit/>
          </a:bodyPr>
          <a:lstStyle/>
          <a:p>
            <a:r>
              <a:rPr lang="en-US" dirty="0"/>
              <a:t>A picture of the seating area in the STAR Room. This shows two comfy seats, two lights and a coffee table. </a:t>
            </a:r>
          </a:p>
          <a:p>
            <a:endParaRPr lang="en-US" dirty="0"/>
          </a:p>
          <a:p>
            <a:r>
              <a:rPr lang="en-US" dirty="0"/>
              <a:t>To the left you can see a black room divider. </a:t>
            </a:r>
          </a:p>
        </p:txBody>
      </p:sp>
    </p:spTree>
    <p:extLst>
      <p:ext uri="{BB962C8B-B14F-4D97-AF65-F5344CB8AC3E}">
        <p14:creationId xmlns:p14="http://schemas.microsoft.com/office/powerpoint/2010/main" val="1914435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window, floor, living&#10;&#10;Description automatically generated">
            <a:extLst>
              <a:ext uri="{FF2B5EF4-FFF2-40B4-BE49-F238E27FC236}">
                <a16:creationId xmlns:a16="http://schemas.microsoft.com/office/drawing/2014/main" id="{5CC2E75C-903E-D849-8EB2-9CCDF9B789D2}"/>
              </a:ext>
            </a:extLst>
          </p:cNvPr>
          <p:cNvPicPr>
            <a:picLocks noChangeAspect="1"/>
          </p:cNvPicPr>
          <p:nvPr/>
        </p:nvPicPr>
        <p:blipFill>
          <a:blip r:embed="rId2"/>
          <a:stretch>
            <a:fillRect/>
          </a:stretch>
        </p:blipFill>
        <p:spPr>
          <a:xfrm>
            <a:off x="2381955" y="643466"/>
            <a:ext cx="7428089" cy="5571067"/>
          </a:xfrm>
          <a:prstGeom prst="rect">
            <a:avLst/>
          </a:prstGeom>
        </p:spPr>
      </p:pic>
      <p:sp>
        <p:nvSpPr>
          <p:cNvPr id="4" name="TextBox 3">
            <a:extLst>
              <a:ext uri="{FF2B5EF4-FFF2-40B4-BE49-F238E27FC236}">
                <a16:creationId xmlns:a16="http://schemas.microsoft.com/office/drawing/2014/main" id="{81EFDAFC-6906-844C-A92D-CE70974638AE}"/>
              </a:ext>
            </a:extLst>
          </p:cNvPr>
          <p:cNvSpPr txBox="1"/>
          <p:nvPr/>
        </p:nvSpPr>
        <p:spPr>
          <a:xfrm>
            <a:off x="10172700" y="757238"/>
            <a:ext cx="1685925" cy="2308324"/>
          </a:xfrm>
          <a:prstGeom prst="rect">
            <a:avLst/>
          </a:prstGeom>
          <a:noFill/>
        </p:spPr>
        <p:txBody>
          <a:bodyPr wrap="square" rtlCol="0">
            <a:spAutoFit/>
          </a:bodyPr>
          <a:lstStyle/>
          <a:p>
            <a:r>
              <a:rPr lang="en-US" dirty="0"/>
              <a:t>A second picture of the STAR Room seating area. Here you can see the view from the lab of the hills.</a:t>
            </a:r>
          </a:p>
        </p:txBody>
      </p:sp>
    </p:spTree>
    <p:extLst>
      <p:ext uri="{BB962C8B-B14F-4D97-AF65-F5344CB8AC3E}">
        <p14:creationId xmlns:p14="http://schemas.microsoft.com/office/powerpoint/2010/main" val="80186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oom with a couch and a desk&#10;&#10;Description automatically generated with low confidence">
            <a:extLst>
              <a:ext uri="{FF2B5EF4-FFF2-40B4-BE49-F238E27FC236}">
                <a16:creationId xmlns:a16="http://schemas.microsoft.com/office/drawing/2014/main" id="{8AB290B7-B973-3944-8393-72F6BB045F8C}"/>
              </a:ext>
            </a:extLst>
          </p:cNvPr>
          <p:cNvPicPr>
            <a:picLocks noChangeAspect="1"/>
          </p:cNvPicPr>
          <p:nvPr/>
        </p:nvPicPr>
        <p:blipFill>
          <a:blip r:embed="rId2"/>
          <a:stretch>
            <a:fillRect/>
          </a:stretch>
        </p:blipFill>
        <p:spPr>
          <a:xfrm>
            <a:off x="2381955" y="643466"/>
            <a:ext cx="7428089" cy="5571067"/>
          </a:xfrm>
          <a:prstGeom prst="rect">
            <a:avLst/>
          </a:prstGeom>
        </p:spPr>
      </p:pic>
      <p:sp>
        <p:nvSpPr>
          <p:cNvPr id="5" name="TextBox 4">
            <a:extLst>
              <a:ext uri="{FF2B5EF4-FFF2-40B4-BE49-F238E27FC236}">
                <a16:creationId xmlns:a16="http://schemas.microsoft.com/office/drawing/2014/main" id="{24FB1980-FE6E-AA41-9E79-7E9AEE28F55F}"/>
              </a:ext>
            </a:extLst>
          </p:cNvPr>
          <p:cNvSpPr txBox="1"/>
          <p:nvPr/>
        </p:nvSpPr>
        <p:spPr>
          <a:xfrm>
            <a:off x="10129838" y="771524"/>
            <a:ext cx="1885950" cy="3139321"/>
          </a:xfrm>
          <a:prstGeom prst="rect">
            <a:avLst/>
          </a:prstGeom>
          <a:noFill/>
        </p:spPr>
        <p:txBody>
          <a:bodyPr wrap="square" rtlCol="0">
            <a:spAutoFit/>
          </a:bodyPr>
          <a:lstStyle/>
          <a:p>
            <a:r>
              <a:rPr lang="en-US" dirty="0"/>
              <a:t>A picture of the office area of the STAR Room. To the left you can see a desk and  desktop computer. In the middle you can see a kettle and boxes of tea and coffee. </a:t>
            </a:r>
          </a:p>
        </p:txBody>
      </p:sp>
    </p:spTree>
    <p:extLst>
      <p:ext uri="{BB962C8B-B14F-4D97-AF65-F5344CB8AC3E}">
        <p14:creationId xmlns:p14="http://schemas.microsoft.com/office/powerpoint/2010/main" val="2156989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0E3CE8-3E2D-294C-8945-5754B99B6A38}"/>
              </a:ext>
            </a:extLst>
          </p:cNvPr>
          <p:cNvSpPr>
            <a:spLocks noGrp="1"/>
          </p:cNvSpPr>
          <p:nvPr>
            <p:ph type="ctrTitle"/>
          </p:nvPr>
        </p:nvSpPr>
        <p:spPr>
          <a:xfrm>
            <a:off x="2388207" y="4438038"/>
            <a:ext cx="7415586" cy="1496649"/>
          </a:xfrm>
        </p:spPr>
        <p:txBody>
          <a:bodyPr anchor="b">
            <a:normAutofit fontScale="90000"/>
          </a:bodyPr>
          <a:lstStyle/>
          <a:p>
            <a:r>
              <a:rPr lang="en-US" sz="3200" b="1" dirty="0"/>
              <a:t>LIST OF Room RESOURCES</a:t>
            </a:r>
            <a:br>
              <a:rPr lang="en-US" sz="3200" dirty="0"/>
            </a:br>
            <a:br>
              <a:rPr lang="en-US" sz="3200" dirty="0"/>
            </a:br>
            <a:r>
              <a:rPr lang="en-US" sz="3200" dirty="0"/>
              <a:t>Lamps for adjustable lighting</a:t>
            </a:r>
            <a:br>
              <a:rPr lang="en-US" sz="3200" dirty="0"/>
            </a:br>
            <a:r>
              <a:rPr lang="en-US" sz="3200" dirty="0"/>
              <a:t>Sensory Box</a:t>
            </a:r>
            <a:br>
              <a:rPr lang="en-US" sz="3200" dirty="0"/>
            </a:br>
            <a:r>
              <a:rPr lang="en-US" sz="3200" dirty="0"/>
              <a:t>Fidget toys</a:t>
            </a:r>
            <a:br>
              <a:rPr lang="en-US" sz="3200" dirty="0"/>
            </a:br>
            <a:r>
              <a:rPr lang="en-US" sz="3200" dirty="0"/>
              <a:t>Quiet Fan </a:t>
            </a:r>
            <a:br>
              <a:rPr lang="en-US" sz="3200" dirty="0"/>
            </a:br>
            <a:r>
              <a:rPr lang="en-US" sz="3200" dirty="0"/>
              <a:t>Height-adjustable desk (wheelchair accessible)</a:t>
            </a:r>
            <a:br>
              <a:rPr lang="en-US" sz="3200" dirty="0"/>
            </a:br>
            <a:r>
              <a:rPr lang="en-US" sz="3200" dirty="0"/>
              <a:t>Weighted blanket</a:t>
            </a:r>
            <a:br>
              <a:rPr lang="en-US" sz="3200" dirty="0"/>
            </a:br>
            <a:r>
              <a:rPr lang="en-US" sz="3200" dirty="0"/>
              <a:t>Window Blinds</a:t>
            </a:r>
            <a:br>
              <a:rPr lang="en-US" sz="3200" dirty="0"/>
            </a:br>
            <a:r>
              <a:rPr lang="en-US" sz="3200" dirty="0"/>
              <a:t>Ear Defenders</a:t>
            </a:r>
            <a:br>
              <a:rPr lang="en-US" sz="3200" dirty="0"/>
            </a:br>
            <a:br>
              <a:rPr lang="en-US" sz="3200" dirty="0"/>
            </a:br>
            <a:r>
              <a:rPr lang="en-US" sz="3200" dirty="0"/>
              <a:t>Teas, Coffee and Biscuits for all visitors…..</a:t>
            </a:r>
            <a:br>
              <a:rPr lang="en-US" sz="3200" dirty="0"/>
            </a:br>
            <a:endParaRPr lang="en-US" sz="3200" dirty="0"/>
          </a:p>
        </p:txBody>
      </p:sp>
    </p:spTree>
    <p:extLst>
      <p:ext uri="{BB962C8B-B14F-4D97-AF65-F5344CB8AC3E}">
        <p14:creationId xmlns:p14="http://schemas.microsoft.com/office/powerpoint/2010/main" val="126485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0E3CE8-3E2D-294C-8945-5754B99B6A38}"/>
              </a:ext>
            </a:extLst>
          </p:cNvPr>
          <p:cNvSpPr>
            <a:spLocks noGrp="1"/>
          </p:cNvSpPr>
          <p:nvPr>
            <p:ph type="ctrTitle"/>
          </p:nvPr>
        </p:nvSpPr>
        <p:spPr>
          <a:xfrm>
            <a:off x="2759541" y="3100200"/>
            <a:ext cx="6884895" cy="1496649"/>
          </a:xfrm>
        </p:spPr>
        <p:txBody>
          <a:bodyPr anchor="b">
            <a:normAutofit fontScale="90000"/>
          </a:bodyPr>
          <a:lstStyle/>
          <a:p>
            <a:r>
              <a:rPr lang="en-US" sz="2500" b="1" dirty="0"/>
              <a:t>LANDMARKS </a:t>
            </a:r>
            <a:br>
              <a:rPr lang="en-US" sz="2500" dirty="0"/>
            </a:br>
            <a:br>
              <a:rPr lang="en-US" sz="2500" dirty="0"/>
            </a:br>
            <a:r>
              <a:rPr lang="en-US" sz="2500" dirty="0"/>
              <a:t>Below you can find pictures of key landmarks on the route between the University Bus Hub and the STAR Room. </a:t>
            </a:r>
            <a:br>
              <a:rPr lang="en-US" sz="2500" dirty="0"/>
            </a:br>
            <a:br>
              <a:rPr lang="en-US" sz="2500" dirty="0"/>
            </a:br>
            <a:r>
              <a:rPr lang="en-US" sz="2500" dirty="0"/>
              <a:t>If you are having trouble finding the Cottrell Building on campus, or finding the meet-up location, please call or text our lab mobile on 07798 52014, or send an email to </a:t>
            </a:r>
            <a:r>
              <a:rPr lang="en-US" sz="2500" dirty="0" err="1"/>
              <a:t>autismresearch@stir.ac.uk</a:t>
            </a:r>
            <a:endParaRPr lang="en-US" sz="2500" dirty="0"/>
          </a:p>
        </p:txBody>
      </p:sp>
    </p:spTree>
    <p:extLst>
      <p:ext uri="{BB962C8B-B14F-4D97-AF65-F5344CB8AC3E}">
        <p14:creationId xmlns:p14="http://schemas.microsoft.com/office/powerpoint/2010/main" val="159556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ouble decker bus on the street&#10;&#10;Description automatically generated with medium confidence">
            <a:extLst>
              <a:ext uri="{FF2B5EF4-FFF2-40B4-BE49-F238E27FC236}">
                <a16:creationId xmlns:a16="http://schemas.microsoft.com/office/drawing/2014/main" id="{3D0A9CC6-5A3E-064A-83DD-A280D893145B}"/>
              </a:ext>
            </a:extLst>
          </p:cNvPr>
          <p:cNvPicPr>
            <a:picLocks noChangeAspect="1"/>
          </p:cNvPicPr>
          <p:nvPr/>
        </p:nvPicPr>
        <p:blipFill>
          <a:blip r:embed="rId2"/>
          <a:stretch>
            <a:fillRect/>
          </a:stretch>
        </p:blipFill>
        <p:spPr>
          <a:xfrm>
            <a:off x="2381955" y="643466"/>
            <a:ext cx="7428089" cy="5571067"/>
          </a:xfrm>
          <a:prstGeom prst="rect">
            <a:avLst/>
          </a:prstGeom>
        </p:spPr>
      </p:pic>
      <p:sp>
        <p:nvSpPr>
          <p:cNvPr id="4" name="TextBox 3">
            <a:extLst>
              <a:ext uri="{FF2B5EF4-FFF2-40B4-BE49-F238E27FC236}">
                <a16:creationId xmlns:a16="http://schemas.microsoft.com/office/drawing/2014/main" id="{480D2EEE-AAC6-3B4F-90F7-4FBA7CCD3113}"/>
              </a:ext>
            </a:extLst>
          </p:cNvPr>
          <p:cNvSpPr txBox="1"/>
          <p:nvPr/>
        </p:nvSpPr>
        <p:spPr>
          <a:xfrm>
            <a:off x="9972675" y="643465"/>
            <a:ext cx="1871663" cy="1754326"/>
          </a:xfrm>
          <a:prstGeom prst="rect">
            <a:avLst/>
          </a:prstGeom>
          <a:noFill/>
        </p:spPr>
        <p:txBody>
          <a:bodyPr wrap="square" rtlCol="0">
            <a:spAutoFit/>
          </a:bodyPr>
          <a:lstStyle/>
          <a:p>
            <a:r>
              <a:rPr lang="en-US" dirty="0"/>
              <a:t>A picture of the University Bus Hub, showing a parked bus and an empty bus stop. </a:t>
            </a:r>
          </a:p>
        </p:txBody>
      </p:sp>
    </p:spTree>
    <p:extLst>
      <p:ext uri="{BB962C8B-B14F-4D97-AF65-F5344CB8AC3E}">
        <p14:creationId xmlns:p14="http://schemas.microsoft.com/office/powerpoint/2010/main" val="3121262036"/>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534</Words>
  <Application>Microsoft Macintosh PowerPoint</Application>
  <PresentationFormat>Widescreen</PresentationFormat>
  <Paragraphs>24</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STIRLING AUTISM RESEARCH (STAR) Room</vt:lpstr>
      <vt:lpstr>PICTURES OF THE STAR ROOM</vt:lpstr>
      <vt:lpstr>PowerPoint Presentation</vt:lpstr>
      <vt:lpstr>PowerPoint Presentation</vt:lpstr>
      <vt:lpstr>PowerPoint Presentation</vt:lpstr>
      <vt:lpstr>PowerPoint Presentation</vt:lpstr>
      <vt:lpstr>LIST OF Room RESOURCES  Lamps for adjustable lighting Sensory Box Fidget toys Quiet Fan  Height-adjustable desk (wheelchair accessible) Weighted blanket Window Blinds Ear Defenders  Teas, Coffee and Biscuits for all visitors….. </vt:lpstr>
      <vt:lpstr>LANDMARKS   Below you can find pictures of key landmarks on the route between the University Bus Hub and the STAR Room.   If you are having trouble finding the Cottrell Building on campus, or finding the meet-up location, please call or text our lab mobile on 07798 52014, or send an email to autismresearch@stir.ac.uk</vt:lpstr>
      <vt:lpstr>PowerPoint Presentation</vt:lpstr>
      <vt:lpstr>PowerPoint Presentation</vt:lpstr>
      <vt:lpstr>PowerPoint Presentation</vt:lpstr>
      <vt:lpstr>PowerPoint Presentation</vt:lpstr>
      <vt:lpstr>PowerPoint Presentation</vt:lpstr>
      <vt:lpstr>PowerPoint Presentation</vt:lpstr>
      <vt:lpstr>LANDMARKS   Below you can find pictures of key landmarks on the route between the Queen’s court entrance to the  Cottrell and the STAR Room.   If you are having trouble finding the Cottrell Building on campus, or finding the meet-up location, please call or text our lab mobile on 07798 52014, or send an email to autismresearch@stir.ac.uk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STIRLING AUTISM RESEARCH (STAR) Room</dc:title>
  <cp:lastModifiedBy>Catherine Grainger</cp:lastModifiedBy>
  <cp:revision>1</cp:revision>
  <dcterms:modified xsi:type="dcterms:W3CDTF">2022-09-23T09:26:45Z</dcterms:modified>
</cp:coreProperties>
</file>